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1100" r:id="rId2"/>
    <p:sldId id="1742" r:id="rId3"/>
    <p:sldId id="1337" r:id="rId4"/>
    <p:sldId id="1707" r:id="rId5"/>
    <p:sldId id="1760" r:id="rId6"/>
    <p:sldId id="1761" r:id="rId7"/>
    <p:sldId id="1762" r:id="rId8"/>
    <p:sldId id="1763" r:id="rId9"/>
    <p:sldId id="1764" r:id="rId10"/>
    <p:sldId id="1765" r:id="rId11"/>
    <p:sldId id="1766" r:id="rId12"/>
    <p:sldId id="1767" r:id="rId13"/>
    <p:sldId id="1768" r:id="rId14"/>
    <p:sldId id="1769" r:id="rId15"/>
    <p:sldId id="1771" r:id="rId16"/>
    <p:sldId id="1772" r:id="rId17"/>
    <p:sldId id="1773" r:id="rId18"/>
    <p:sldId id="1774" r:id="rId19"/>
    <p:sldId id="1775" r:id="rId20"/>
    <p:sldId id="1776" r:id="rId21"/>
    <p:sldId id="1777" r:id="rId22"/>
    <p:sldId id="1780" r:id="rId23"/>
    <p:sldId id="1779" r:id="rId24"/>
    <p:sldId id="1786" r:id="rId25"/>
    <p:sldId id="1784" r:id="rId26"/>
    <p:sldId id="1785" r:id="rId27"/>
    <p:sldId id="1781" r:id="rId28"/>
    <p:sldId id="1787" r:id="rId29"/>
    <p:sldId id="1782" r:id="rId30"/>
    <p:sldId id="952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CC00"/>
    <a:srgbClr val="000099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0" autoAdjust="0"/>
    <p:restoredTop sz="91945" autoAdjust="0"/>
  </p:normalViewPr>
  <p:slideViewPr>
    <p:cSldViewPr snapToGrid="0" snapToObjects="1">
      <p:cViewPr varScale="1">
        <p:scale>
          <a:sx n="103" d="100"/>
          <a:sy n="103" d="100"/>
        </p:scale>
        <p:origin x="1308" y="2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40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88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76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 smtClean="0">
                <a:latin typeface="Arial" pitchFamily="34" charset="0"/>
              </a:rPr>
              <a:t>All materials copyright UMBC and Dr. Katherine Gibson unless otherwise</a:t>
            </a:r>
            <a:r>
              <a:rPr lang="en-US" altLang="en-US" sz="1400" baseline="0" dirty="0" smtClean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</a:t>
            </a:r>
            <a:r>
              <a:rPr lang="en-US" altLang="en-US" sz="4000" dirty="0" smtClean="0"/>
              <a:t>22 – Project 3</a:t>
            </a:r>
            <a:br>
              <a:rPr lang="en-US" altLang="en-US" sz="4000" dirty="0" smtClean="0"/>
            </a:br>
            <a:r>
              <a:rPr lang="en-US" altLang="en-US" sz="4000" dirty="0" smtClean="0"/>
              <a:t>and Miscellaneous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Comparing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Gets even more complex when you start adding in numbers and symbols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"2" &lt; "one"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"good?" &lt; "good!"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"UK" &lt; "U.K."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422849" cy="4517689"/>
          </a:xfrm>
        </p:spPr>
        <p:txBody>
          <a:bodyPr/>
          <a:lstStyle/>
          <a:p>
            <a:r>
              <a:rPr lang="en-US" dirty="0" smtClean="0"/>
              <a:t>To avoid (some) of these issues: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Always use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.lower() </a:t>
            </a:r>
            <a:r>
              <a:rPr lang="en-US" dirty="0" smtClean="0"/>
              <a:t>for comparing strings</a:t>
            </a:r>
          </a:p>
          <a:p>
            <a:r>
              <a:rPr lang="en-US" dirty="0" smtClean="0"/>
              <a:t>Pay attention to symbols</a:t>
            </a:r>
          </a:p>
          <a:p>
            <a:pPr lvl="1"/>
            <a:r>
              <a:rPr lang="en-US" i="1" dirty="0" smtClean="0"/>
              <a:t>e.g.</a:t>
            </a:r>
            <a:r>
              <a:rPr lang="en-US" dirty="0" smtClean="0"/>
              <a:t>, spaces, hyphens, punctuation, etc.</a:t>
            </a:r>
            <a:endParaRPr lang="en-US" i="1" dirty="0" smtClean="0"/>
          </a:p>
          <a:p>
            <a:pPr lvl="1"/>
            <a:r>
              <a:rPr lang="en-US" dirty="0" smtClean="0"/>
              <a:t>Either remove them, or keep </a:t>
            </a:r>
            <a:br>
              <a:rPr lang="en-US" dirty="0" smtClean="0"/>
            </a:br>
            <a:r>
              <a:rPr lang="en-US" dirty="0" smtClean="0"/>
              <a:t>them in mind as part of the order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9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ASCII Characters to ASCII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convert between ASCII characters and their values using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ord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 smtClean="0"/>
              <a:t>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3"/>
            <a:endParaRPr lang="en-US" dirty="0"/>
          </a:p>
          <a:p>
            <a:r>
              <a:rPr lang="en-US" dirty="0" smtClean="0"/>
              <a:t>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ord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 smtClean="0"/>
              <a:t>function takes in a </a:t>
            </a:r>
            <a:r>
              <a:rPr lang="en-US" u="sng" dirty="0" smtClean="0"/>
              <a:t>single</a:t>
            </a:r>
            <a:r>
              <a:rPr lang="en-US" dirty="0" smtClean="0"/>
              <a:t> character, and returns its ASCII value</a:t>
            </a:r>
          </a:p>
          <a:p>
            <a:r>
              <a:rPr lang="en-US" dirty="0" smtClean="0"/>
              <a:t>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 smtClean="0"/>
              <a:t>function takes in an integer, </a:t>
            </a:r>
            <a:br>
              <a:rPr lang="en-US" dirty="0" smtClean="0"/>
            </a:br>
            <a:r>
              <a:rPr lang="en-US" dirty="0" smtClean="0"/>
              <a:t>and returns its ASCII character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 smtClean="0"/>
              <a:t>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ord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5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chr</a:t>
            </a:r>
            <a:r>
              <a:rPr lang="en-US" sz="2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(65)</a:t>
            </a:r>
          </a:p>
          <a:p>
            <a:pPr marL="457200" lvl="1" indent="0">
              <a:buNone/>
            </a:pPr>
            <a:r>
              <a:rPr lang="en-US" sz="2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'A'</a:t>
            </a:r>
          </a:p>
          <a:p>
            <a:pPr marL="457200" lvl="1" indent="0">
              <a:buNone/>
            </a:pPr>
            <a:r>
              <a:rPr lang="en-US" sz="25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chr</a:t>
            </a:r>
            <a:r>
              <a:rPr lang="en-US" sz="2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(65+32)</a:t>
            </a:r>
          </a:p>
          <a:p>
            <a:pPr marL="457200" lvl="1" indent="0">
              <a:buNone/>
            </a:pPr>
            <a:r>
              <a:rPr lang="en-US" sz="2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'a'</a:t>
            </a:r>
          </a:p>
          <a:p>
            <a:pPr marL="457200" lvl="1" indent="0">
              <a:buNone/>
            </a:pPr>
            <a:r>
              <a:rPr lang="nn-NO" sz="25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ord('?')</a:t>
            </a:r>
          </a:p>
          <a:p>
            <a:pPr marL="457200" lvl="1" indent="0">
              <a:buNone/>
            </a:pPr>
            <a:r>
              <a:rPr lang="nn-NO" sz="2500" b="1" dirty="0">
                <a:latin typeface="Courier New" panose="02070309020205020404" pitchFamily="49" charset="0"/>
                <a:cs typeface="Courier New" panose="02070309020205020404" pitchFamily="49" charset="0"/>
              </a:rPr>
              <a:t>63</a:t>
            </a:r>
          </a:p>
          <a:p>
            <a:pPr marL="457200" lvl="1" indent="0">
              <a:buNone/>
            </a:pPr>
            <a:r>
              <a:rPr lang="nn-NO" sz="25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ord("d")</a:t>
            </a:r>
          </a:p>
          <a:p>
            <a:pPr marL="457200" lvl="1" indent="0">
              <a:buNone/>
            </a:pPr>
            <a:r>
              <a:rPr lang="nn-NO" sz="25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</a:p>
          <a:p>
            <a:pPr marL="457200" lvl="1" indent="0">
              <a:buNone/>
            </a:pPr>
            <a:r>
              <a:rPr lang="nn-NO" sz="25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ord("e")</a:t>
            </a:r>
          </a:p>
          <a:p>
            <a:pPr marL="457200" lvl="1" indent="0">
              <a:buNone/>
            </a:pPr>
            <a:r>
              <a:rPr lang="nn-NO" sz="25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</a:t>
            </a:r>
            <a:endParaRPr lang="en-US" sz="25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7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“Short Circuit” Evaluation</a:t>
            </a:r>
          </a:p>
        </p:txBody>
      </p:sp>
    </p:spTree>
    <p:extLst>
      <p:ext uri="{BB962C8B-B14F-4D97-AF65-F5344CB8AC3E}">
        <p14:creationId xmlns:p14="http://schemas.microsoft.com/office/powerpoint/2010/main" val="5104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Complex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put multiple operators together!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bool4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a and (b or c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 smtClean="0"/>
          </a:p>
          <a:p>
            <a:r>
              <a:rPr lang="en-US" dirty="0" smtClean="0"/>
              <a:t>What does Python do first?</a:t>
            </a:r>
          </a:p>
          <a:p>
            <a:pPr lvl="1"/>
            <a:r>
              <a:rPr lang="en-US" dirty="0" smtClean="0"/>
              <a:t>Computes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(b or c)</a:t>
            </a:r>
          </a:p>
          <a:p>
            <a:pPr lvl="1"/>
            <a:r>
              <a:rPr lang="en-US" dirty="0" smtClean="0"/>
              <a:t>Computes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 and </a:t>
            </a:r>
            <a:r>
              <a:rPr lang="en-US" dirty="0" smtClean="0"/>
              <a:t>the result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6689" y="5428942"/>
            <a:ext cx="202531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This isn’t strictly true!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Circuit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 tries to be efficient (</a:t>
            </a:r>
            <a:r>
              <a:rPr lang="en-US" i="1" dirty="0" smtClean="0"/>
              <a:t>i.e.</a:t>
            </a:r>
            <a:r>
              <a:rPr lang="en-US" dirty="0" smtClean="0"/>
              <a:t>, lazy), and so it won’t do any more work than necessary</a:t>
            </a:r>
          </a:p>
          <a:p>
            <a:pPr lvl="1"/>
            <a:r>
              <a:rPr lang="en-US" dirty="0" smtClean="0"/>
              <a:t>If the remainder of an expression won’t change the outcome, Python doesn’t look at it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This is called “short circuiting”</a:t>
            </a:r>
          </a:p>
          <a:p>
            <a:pPr lvl="1"/>
            <a:r>
              <a:rPr lang="en-US" dirty="0" smtClean="0"/>
              <a:t>It’s a powerful tool, and can simplify the conditionals in your programs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0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Circuit Evaluation –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obvious reasons, short circuiting behaves differently for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en-US" dirty="0" smtClean="0"/>
              <a:t>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 </a:t>
            </a:r>
            <a:r>
              <a:rPr lang="en-US" dirty="0" smtClean="0"/>
              <a:t>statements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/>
              <a:t>” statements short circuit as soon as an expression evaluates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</a:p>
          <a:p>
            <a:r>
              <a:rPr lang="en-US" dirty="0"/>
              <a:t>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dirty="0"/>
              <a:t>” statements short circuit as soon as an expression evaluates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8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Circuiting –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Notice that in the expression:</a:t>
            </a:r>
          </a:p>
          <a:p>
            <a:pPr marL="457200" lvl="1" indent="0">
              <a:buNone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bool1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a and (b or c)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n-US" dirty="0"/>
              <a:t>is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The rest of the expression doesn’t </a:t>
            </a:r>
            <a:r>
              <a:rPr lang="en-US" dirty="0" smtClean="0"/>
              <a:t>matter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Python </a:t>
            </a:r>
            <a:r>
              <a:rPr lang="en-US" dirty="0"/>
              <a:t>will realize this, and if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en-US" dirty="0"/>
              <a:t>is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dirty="0" smtClean="0"/>
              <a:t> </a:t>
            </a:r>
            <a:r>
              <a:rPr lang="en-US" dirty="0"/>
              <a:t>won’t bother with the rest of the </a:t>
            </a:r>
            <a:r>
              <a:rPr lang="en-US" dirty="0" smtClean="0"/>
              <a:t>expression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6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Circuiting –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Notice that in the expression:</a:t>
            </a:r>
          </a:p>
          <a:p>
            <a:pPr marL="457200" lvl="1" indent="0">
              <a:buNone/>
            </a:pP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bool1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a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 (b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 c)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n-US" dirty="0"/>
              <a:t>is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The rest of the expression doesn’t </a:t>
            </a:r>
            <a:r>
              <a:rPr lang="en-US" dirty="0" smtClean="0"/>
              <a:t>matter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Python </a:t>
            </a:r>
            <a:r>
              <a:rPr lang="en-US" dirty="0"/>
              <a:t>will realize this, and if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en-US" dirty="0"/>
              <a:t>is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won’t </a:t>
            </a:r>
            <a:r>
              <a:rPr lang="en-US" dirty="0"/>
              <a:t>bother with the rest of the </a:t>
            </a:r>
            <a:r>
              <a:rPr lang="en-US" dirty="0" smtClean="0"/>
              <a:t>expression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1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 We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Dictionaries</a:t>
            </a:r>
            <a:endParaRPr lang="en-US" dirty="0"/>
          </a:p>
          <a:p>
            <a:pPr lvl="1"/>
            <a:r>
              <a:rPr lang="en-US" dirty="0"/>
              <a:t>Creating</a:t>
            </a:r>
          </a:p>
          <a:p>
            <a:pPr lvl="1"/>
            <a:r>
              <a:rPr lang="en-US" dirty="0"/>
              <a:t>Accessing</a:t>
            </a:r>
          </a:p>
          <a:p>
            <a:pPr lvl="1"/>
            <a:r>
              <a:rPr lang="en-US" dirty="0" smtClean="0"/>
              <a:t>Manipulating</a:t>
            </a:r>
          </a:p>
          <a:p>
            <a:pPr lvl="1"/>
            <a:r>
              <a:rPr lang="en-US" dirty="0" smtClean="0"/>
              <a:t>Methods</a:t>
            </a:r>
            <a:endParaRPr lang="en-US" dirty="0"/>
          </a:p>
          <a:p>
            <a:r>
              <a:rPr lang="en-US" dirty="0" smtClean="0"/>
              <a:t>Hashing</a:t>
            </a:r>
          </a:p>
          <a:p>
            <a:r>
              <a:rPr lang="en-US" dirty="0" smtClean="0"/>
              <a:t>Dictionaries </a:t>
            </a:r>
            <a:r>
              <a:rPr lang="en-US" dirty="0"/>
              <a:t>vs Lists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970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Causing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can lead to “new” errors in old code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a = True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# Variables b and c not defined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a or (b and c)</a:t>
            </a:r>
          </a:p>
          <a:p>
            <a:pPr marL="457200" lvl="1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  <a:p>
            <a:pPr marL="457200" lvl="1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a = False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a or (b and c)</a:t>
            </a:r>
          </a:p>
          <a:p>
            <a:pPr marL="457200" lvl="1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Traceback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(most recent call last):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File "&lt;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&gt;", line 1, in &lt;module&gt;</a:t>
            </a:r>
          </a:p>
          <a:p>
            <a:pPr marL="457200" lvl="1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NameError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name 'b' is not defined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6020" y="3352997"/>
            <a:ext cx="2817655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Python stopped at the “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”, so it never saw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or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</a:t>
            </a:r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243580" y="3629320"/>
            <a:ext cx="2922309" cy="697583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94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Simplifying Conditionals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593494" cy="4517689"/>
          </a:xfrm>
        </p:spPr>
        <p:txBody>
          <a:bodyPr/>
          <a:lstStyle/>
          <a:p>
            <a:r>
              <a:rPr lang="en-US" dirty="0" smtClean="0"/>
              <a:t>Order matters!  You can use short circuiting to control what statements are reached</a:t>
            </a:r>
          </a:p>
          <a:p>
            <a:endParaRPr lang="en-US" dirty="0"/>
          </a:p>
          <a:p>
            <a:r>
              <a:rPr lang="en-US" dirty="0" smtClean="0"/>
              <a:t>While checking the validity of input, if</a:t>
            </a:r>
            <a:br>
              <a:rPr lang="en-US" dirty="0" smtClean="0"/>
            </a:br>
            <a:r>
              <a:rPr lang="en-US" dirty="0" smtClean="0"/>
              <a:t>the user can also enter a “Q” to quit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QUIT </a:t>
            </a:r>
            <a:r>
              <a:rPr 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&gt; MIN_VAL: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841274" y="5332522"/>
            <a:ext cx="3819160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This will only be reached if </a:t>
            </a:r>
            <a:r>
              <a:rPr lang="en-US" sz="2400" dirty="0" err="1" smtClean="0">
                <a:latin typeface="+mj-lt"/>
                <a:cs typeface="Courier New" panose="02070309020205020404" pitchFamily="49" charset="0"/>
              </a:rPr>
              <a:t>num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 is </a:t>
            </a:r>
            <a:r>
              <a:rPr lang="en-US" sz="2400" u="sng" dirty="0" smtClean="0">
                <a:latin typeface="+mj-lt"/>
                <a:cs typeface="Courier New" panose="02070309020205020404" pitchFamily="49" charset="0"/>
              </a:rPr>
              <a:t>not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 “Q”, so the cast to </a:t>
            </a:r>
            <a:r>
              <a:rPr lang="en-US" sz="2400" dirty="0" err="1" smtClean="0">
                <a:latin typeface="+mj-lt"/>
                <a:cs typeface="Courier New" panose="02070309020205020404" pitchFamily="49" charset="0"/>
              </a:rPr>
              <a:t>int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() won’t cause a problem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6" name="Left Brace 5"/>
          <p:cNvSpPr/>
          <p:nvPr/>
        </p:nvSpPr>
        <p:spPr>
          <a:xfrm rot="16200000">
            <a:off x="4948719" y="4386945"/>
            <a:ext cx="422481" cy="1548624"/>
          </a:xfrm>
          <a:prstGeom prst="leftBrace">
            <a:avLst>
              <a:gd name="adj1" fmla="val 53898"/>
              <a:gd name="adj2" fmla="val 50000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Do Not Cheat on Project 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Yes, this project has been given before</a:t>
            </a:r>
          </a:p>
          <a:p>
            <a:pPr lvl="1"/>
            <a:r>
              <a:rPr lang="en-US" sz="2600" dirty="0" smtClean="0"/>
              <a:t>Yes, in this class</a:t>
            </a:r>
          </a:p>
          <a:p>
            <a:pPr lvl="1"/>
            <a:r>
              <a:rPr lang="en-US" sz="2600" dirty="0" smtClean="0"/>
              <a:t>Yes, we have all of the old projects to compare it to</a:t>
            </a:r>
          </a:p>
          <a:p>
            <a:r>
              <a:rPr lang="en-US" sz="3000" dirty="0" smtClean="0"/>
              <a:t>Yes, this project has solutions on the internet</a:t>
            </a:r>
          </a:p>
          <a:p>
            <a:pPr lvl="1"/>
            <a:r>
              <a:rPr lang="en-US" sz="2600" dirty="0" smtClean="0"/>
              <a:t>Yes, we have copies of all of them</a:t>
            </a:r>
          </a:p>
          <a:p>
            <a:pPr lvl="1"/>
            <a:r>
              <a:rPr lang="en-US" sz="2600" dirty="0" smtClean="0"/>
              <a:t>Yes, we will go looking for new ones after it’s due</a:t>
            </a:r>
          </a:p>
          <a:p>
            <a:r>
              <a:rPr lang="en-US" sz="3000" dirty="0" smtClean="0"/>
              <a:t>Yes, you could pay someone else to do it</a:t>
            </a:r>
          </a:p>
          <a:p>
            <a:pPr lvl="1"/>
            <a:r>
              <a:rPr lang="en-US" sz="2600" dirty="0" smtClean="0"/>
              <a:t>Yes, we know of the sites where you can get this done</a:t>
            </a:r>
          </a:p>
          <a:p>
            <a:pPr lvl="1"/>
            <a:r>
              <a:rPr lang="en-US" sz="2600" dirty="0" smtClean="0"/>
              <a:t>Yes, we will spot “elegant” code that you didn’t write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62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Boards in Project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Discussed in class</a:t>
            </a:r>
          </a:p>
          <a:p>
            <a:r>
              <a:rPr lang="en-US" altLang="ja-JP" dirty="0" smtClean="0"/>
              <a:t>¯\_(</a:t>
            </a:r>
            <a:r>
              <a:rPr lang="ja-JP" altLang="en-US" dirty="0"/>
              <a:t>ツ</a:t>
            </a:r>
            <a:r>
              <a:rPr lang="en-US" altLang="ja-JP" dirty="0"/>
              <a:t>)_/¯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4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28531"/>
            <a:ext cx="8686801" cy="4517689"/>
          </a:xfrm>
        </p:spPr>
        <p:txBody>
          <a:bodyPr/>
          <a:lstStyle/>
          <a:p>
            <a:r>
              <a:rPr lang="en-US" dirty="0" smtClean="0"/>
              <a:t>John von Neumann</a:t>
            </a:r>
          </a:p>
          <a:p>
            <a:pPr lvl="1"/>
            <a:r>
              <a:rPr lang="en-US" sz="2600" dirty="0"/>
              <a:t>Creator of merge sort</a:t>
            </a:r>
          </a:p>
          <a:p>
            <a:pPr lvl="2"/>
            <a:r>
              <a:rPr lang="en-US" dirty="0" smtClean="0"/>
              <a:t>We’ll learn this soon!</a:t>
            </a:r>
          </a:p>
          <a:p>
            <a:pPr lvl="1"/>
            <a:r>
              <a:rPr lang="en-US" sz="2600" dirty="0" smtClean="0"/>
              <a:t>Helped develop what is now </a:t>
            </a:r>
            <a:br>
              <a:rPr lang="en-US" sz="2600" dirty="0" smtClean="0"/>
            </a:br>
            <a:r>
              <a:rPr lang="en-US" sz="2600" dirty="0" smtClean="0"/>
              <a:t>known as “von Neumann </a:t>
            </a:r>
            <a:br>
              <a:rPr lang="en-US" sz="2600" dirty="0" smtClean="0"/>
            </a:br>
            <a:r>
              <a:rPr lang="en-US" sz="2600" dirty="0" smtClean="0"/>
              <a:t>architecture” (not all his work)</a:t>
            </a:r>
          </a:p>
          <a:p>
            <a:pPr lvl="1"/>
            <a:r>
              <a:rPr lang="en-US" sz="2600" dirty="0" smtClean="0"/>
              <a:t>Created a rigorous framework</a:t>
            </a:r>
            <a:br>
              <a:rPr lang="en-US" sz="2600" dirty="0" smtClean="0"/>
            </a:br>
            <a:r>
              <a:rPr lang="en-US" sz="2600" dirty="0" smtClean="0"/>
              <a:t>for quantum mechanics</a:t>
            </a:r>
            <a:endParaRPr lang="en-US" sz="2600" dirty="0"/>
          </a:p>
          <a:p>
            <a:pPr lvl="1"/>
            <a:r>
              <a:rPr lang="en-US" sz="2600" dirty="0" smtClean="0"/>
              <a:t>Developed implosion mechanism</a:t>
            </a:r>
            <a:br>
              <a:rPr lang="en-US" sz="2600" dirty="0" smtClean="0"/>
            </a:br>
            <a:r>
              <a:rPr lang="en-US" sz="2600" dirty="0" smtClean="0"/>
              <a:t>for nuclear bombs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2770" y="1051856"/>
            <a:ext cx="4698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ＭＳ Ｐゴシック" pitchFamily="34" charset="-128"/>
              </a:rPr>
              <a:t>Daily CS History</a:t>
            </a:r>
            <a:endParaRPr lang="en-US" sz="5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440" y="2304713"/>
            <a:ext cx="2776073" cy="362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4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28531"/>
            <a:ext cx="8686801" cy="4517689"/>
          </a:xfrm>
        </p:spPr>
        <p:txBody>
          <a:bodyPr/>
          <a:lstStyle/>
          <a:p>
            <a:r>
              <a:rPr lang="en-US" dirty="0" smtClean="0"/>
              <a:t>ENIAC</a:t>
            </a:r>
          </a:p>
          <a:p>
            <a:pPr lvl="1"/>
            <a:r>
              <a:rPr lang="en-US" dirty="0" smtClean="0"/>
              <a:t>Completed in 1946 at </a:t>
            </a:r>
            <a:r>
              <a:rPr lang="en-US" dirty="0" err="1" smtClean="0"/>
              <a:t>UPenn</a:t>
            </a:r>
            <a:endParaRPr lang="en-US" dirty="0" smtClean="0"/>
          </a:p>
          <a:p>
            <a:pPr lvl="2"/>
            <a:r>
              <a:rPr lang="en-US" dirty="0" smtClean="0"/>
              <a:t>Decommissioned in 1956</a:t>
            </a:r>
          </a:p>
          <a:p>
            <a:pPr lvl="1"/>
            <a:r>
              <a:rPr lang="en-US" dirty="0" smtClean="0"/>
              <a:t>Computations were 2,400 </a:t>
            </a:r>
            <a:br>
              <a:rPr lang="en-US" dirty="0" smtClean="0"/>
            </a:br>
            <a:r>
              <a:rPr lang="en-US" dirty="0" smtClean="0"/>
              <a:t>times faster than humans</a:t>
            </a:r>
          </a:p>
          <a:p>
            <a:pPr lvl="1"/>
            <a:r>
              <a:rPr lang="en-US" dirty="0" smtClean="0"/>
              <a:t>Cost $6.7 million to build</a:t>
            </a:r>
          </a:p>
          <a:p>
            <a:pPr lvl="1"/>
            <a:r>
              <a:rPr lang="en-US" dirty="0" smtClean="0"/>
              <a:t>Meant to create artillery</a:t>
            </a:r>
            <a:br>
              <a:rPr lang="en-US" dirty="0" smtClean="0"/>
            </a:br>
            <a:r>
              <a:rPr lang="en-US" dirty="0" smtClean="0"/>
              <a:t>firing tables for the US Army</a:t>
            </a:r>
          </a:p>
          <a:p>
            <a:pPr lvl="1"/>
            <a:r>
              <a:rPr lang="en-US" dirty="0" smtClean="0"/>
              <a:t>Also used for studying thermonuclear feasibility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1832" y="1051856"/>
            <a:ext cx="6420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ＭＳ Ｐゴシック" pitchFamily="34" charset="-128"/>
              </a:rPr>
              <a:t>More Daily CS History</a:t>
            </a:r>
            <a:endParaRPr lang="en-US" sz="5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6" r="51989"/>
          <a:stretch/>
        </p:blipFill>
        <p:spPr>
          <a:xfrm>
            <a:off x="5738328" y="2174029"/>
            <a:ext cx="3153746" cy="368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5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28531"/>
            <a:ext cx="8686801" cy="4517689"/>
          </a:xfrm>
        </p:spPr>
        <p:txBody>
          <a:bodyPr/>
          <a:lstStyle/>
          <a:p>
            <a:r>
              <a:rPr lang="en-US" dirty="0" smtClean="0"/>
              <a:t>ENIAC Programmers</a:t>
            </a:r>
          </a:p>
          <a:p>
            <a:pPr lvl="1"/>
            <a:r>
              <a:rPr lang="en-US" dirty="0"/>
              <a:t>Kay McNulty, Betty Jennings, Betty Snyder, </a:t>
            </a:r>
            <a:r>
              <a:rPr lang="en-US" dirty="0" err="1"/>
              <a:t>Marlyn</a:t>
            </a:r>
            <a:r>
              <a:rPr lang="en-US" dirty="0"/>
              <a:t> Meltzer, Fran Bilas, and Ruth </a:t>
            </a:r>
            <a:r>
              <a:rPr lang="en-US" dirty="0" err="1" smtClean="0"/>
              <a:t>Lichterman</a:t>
            </a:r>
            <a:endParaRPr lang="en-US" dirty="0" smtClean="0"/>
          </a:p>
          <a:p>
            <a:pPr lvl="1"/>
            <a:r>
              <a:rPr lang="en-US" dirty="0" smtClean="0"/>
              <a:t>These women turned abstract</a:t>
            </a:r>
            <a:br>
              <a:rPr lang="en-US" dirty="0" smtClean="0"/>
            </a:br>
            <a:r>
              <a:rPr lang="en-US" dirty="0" smtClean="0"/>
              <a:t>ideas into working, bug-free code</a:t>
            </a:r>
          </a:p>
          <a:p>
            <a:pPr lvl="2"/>
            <a:r>
              <a:rPr lang="en-US" dirty="0" smtClean="0"/>
              <a:t>First program run on ENIAC had</a:t>
            </a:r>
            <a:br>
              <a:rPr lang="en-US" dirty="0" smtClean="0"/>
            </a:br>
            <a:r>
              <a:rPr lang="en-US" u="sng" dirty="0" smtClean="0"/>
              <a:t>a million</a:t>
            </a:r>
            <a:r>
              <a:rPr lang="en-US" dirty="0" smtClean="0"/>
              <a:t> individual </a:t>
            </a:r>
            <a:r>
              <a:rPr lang="en-US" dirty="0" err="1" smtClean="0"/>
              <a:t>punchcards</a:t>
            </a:r>
            <a:endParaRPr lang="en-US" dirty="0" smtClean="0"/>
          </a:p>
          <a:p>
            <a:pPr lvl="1"/>
            <a:r>
              <a:rPr lang="en-US" dirty="0" smtClean="0"/>
              <a:t>Programming was seen back then</a:t>
            </a:r>
            <a:br>
              <a:rPr lang="en-US" dirty="0" smtClean="0"/>
            </a:br>
            <a:r>
              <a:rPr lang="en-US" dirty="0" smtClean="0"/>
              <a:t>as “easy” work, akin to typing up </a:t>
            </a:r>
            <a:br>
              <a:rPr lang="en-US" dirty="0" smtClean="0"/>
            </a:br>
            <a:r>
              <a:rPr lang="en-US" dirty="0" smtClean="0"/>
              <a:t>a handwritten letter 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939" y="1051856"/>
            <a:ext cx="7938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ＭＳ Ｐゴシック" pitchFamily="34" charset="-128"/>
              </a:rPr>
              <a:t>Even More Daily CS History</a:t>
            </a:r>
            <a:endParaRPr lang="en-US" sz="5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3" t="28561" r="6803"/>
          <a:stretch/>
        </p:blipFill>
        <p:spPr>
          <a:xfrm>
            <a:off x="6186198" y="3508310"/>
            <a:ext cx="2855167" cy="2872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4" y="6028676"/>
            <a:ext cx="704461" cy="70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9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332237" cy="4517689"/>
          </a:xfrm>
        </p:spPr>
        <p:txBody>
          <a:bodyPr/>
          <a:lstStyle/>
          <a:p>
            <a:r>
              <a:rPr lang="en-US" dirty="0"/>
              <a:t>Project 3 </a:t>
            </a:r>
            <a:r>
              <a:rPr lang="en-US" dirty="0" smtClean="0"/>
              <a:t>design is </a:t>
            </a:r>
            <a:r>
              <a:rPr lang="en-US" dirty="0"/>
              <a:t>due on Friday, </a:t>
            </a:r>
            <a:r>
              <a:rPr lang="en-US" dirty="0" smtClean="0"/>
              <a:t>May 4th</a:t>
            </a:r>
            <a:endParaRPr lang="en-US" dirty="0"/>
          </a:p>
          <a:p>
            <a:pPr lvl="1"/>
            <a:r>
              <a:rPr lang="en-US" dirty="0" smtClean="0"/>
              <a:t>Project itself is due </a:t>
            </a:r>
            <a:r>
              <a:rPr lang="en-US" dirty="0"/>
              <a:t>on Friday, </a:t>
            </a:r>
            <a:r>
              <a:rPr lang="en-US" dirty="0" smtClean="0"/>
              <a:t>May 11th</a:t>
            </a:r>
            <a:endParaRPr lang="en-US" dirty="0"/>
          </a:p>
          <a:p>
            <a:r>
              <a:rPr lang="en-US" dirty="0"/>
              <a:t>Survey #3 out on </a:t>
            </a:r>
            <a:r>
              <a:rPr lang="en-US" dirty="0" smtClean="0"/>
              <a:t>Monday, May 7th</a:t>
            </a:r>
            <a:endParaRPr lang="en-US" dirty="0"/>
          </a:p>
          <a:p>
            <a:pPr lvl="1"/>
            <a:r>
              <a:rPr lang="en-US" dirty="0"/>
              <a:t>Final exam metacognition quiz out on BB same day</a:t>
            </a:r>
          </a:p>
          <a:p>
            <a:pPr lvl="3"/>
            <a:endParaRPr lang="en-US" dirty="0" smtClean="0"/>
          </a:p>
          <a:p>
            <a:r>
              <a:rPr lang="en-US" dirty="0"/>
              <a:t>Course evaluations are </a:t>
            </a:r>
            <a:r>
              <a:rPr lang="en-US" dirty="0" smtClean="0"/>
              <a:t>(not out yet)</a:t>
            </a:r>
            <a:endParaRPr lang="en-US" dirty="0" smtClean="0"/>
          </a:p>
          <a:p>
            <a:r>
              <a:rPr lang="en-US" dirty="0" smtClean="0"/>
              <a:t>Final </a:t>
            </a:r>
            <a:r>
              <a:rPr lang="en-US" dirty="0"/>
              <a:t>exam is when?</a:t>
            </a:r>
          </a:p>
          <a:p>
            <a:pPr lvl="1"/>
            <a:r>
              <a:rPr lang="en-US" sz="3200" dirty="0"/>
              <a:t>Friday, May 18th from 6 to 8 PM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84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Exam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612155" cy="4517689"/>
          </a:xfrm>
        </p:spPr>
        <p:txBody>
          <a:bodyPr/>
          <a:lstStyle/>
          <a:p>
            <a:r>
              <a:rPr lang="en-US" dirty="0" smtClean="0"/>
              <a:t>Find your room ahead of time!</a:t>
            </a:r>
          </a:p>
          <a:p>
            <a:pPr lvl="3"/>
            <a:endParaRPr lang="en-US" dirty="0"/>
          </a:p>
          <a:p>
            <a:r>
              <a:rPr lang="en-US" sz="2800" b="1" dirty="0" smtClean="0"/>
              <a:t>Engineering 027 </a:t>
            </a:r>
            <a:r>
              <a:rPr lang="en-US" sz="2800" dirty="0" smtClean="0"/>
              <a:t>- </a:t>
            </a:r>
            <a:r>
              <a:rPr lang="en-US" sz="2800" dirty="0"/>
              <a:t>Sections </a:t>
            </a:r>
            <a:r>
              <a:rPr lang="en-US" sz="2800" dirty="0" smtClean="0"/>
              <a:t>8, 9, 10, 11, 12</a:t>
            </a:r>
          </a:p>
          <a:p>
            <a:pPr marL="0" indent="0">
              <a:buNone/>
            </a:pPr>
            <a:r>
              <a:rPr lang="en-US" sz="2800" dirty="0" smtClean="0"/>
              <a:t>					</a:t>
            </a:r>
            <a:r>
              <a:rPr lang="en-US" sz="2800" smtClean="0"/>
              <a:t>	</a:t>
            </a:r>
            <a:r>
              <a:rPr lang="en-US" sz="2800"/>
              <a:t> </a:t>
            </a:r>
            <a:r>
              <a:rPr lang="en-US" sz="2800" smtClean="0"/>
              <a:t>  Section</a:t>
            </a:r>
            <a:r>
              <a:rPr lang="en-US" sz="2800" smtClean="0"/>
              <a:t>  </a:t>
            </a:r>
            <a:r>
              <a:rPr lang="en-US" sz="2800" dirty="0" smtClean="0"/>
              <a:t>6</a:t>
            </a:r>
            <a:endParaRPr lang="en-US" sz="2800" dirty="0"/>
          </a:p>
          <a:p>
            <a:endParaRPr lang="en-US" sz="2800" b="1" dirty="0" smtClean="0"/>
          </a:p>
          <a:p>
            <a:r>
              <a:rPr lang="en-US" sz="2800" b="1" dirty="0" err="1" smtClean="0"/>
              <a:t>Meyerhoff</a:t>
            </a:r>
            <a:r>
              <a:rPr lang="en-US" sz="2800" b="1" dirty="0" smtClean="0"/>
              <a:t> </a:t>
            </a:r>
            <a:r>
              <a:rPr lang="en-US" sz="2800" b="1" dirty="0"/>
              <a:t>030</a:t>
            </a:r>
            <a:r>
              <a:rPr lang="en-US" sz="2800" dirty="0"/>
              <a:t> - Sections </a:t>
            </a:r>
            <a:r>
              <a:rPr lang="en-US" sz="2800" dirty="0" smtClean="0"/>
              <a:t>2, 3, 4, 5</a:t>
            </a:r>
          </a:p>
          <a:p>
            <a:pPr marL="0" indent="0">
              <a:buNone/>
            </a:pPr>
            <a:r>
              <a:rPr lang="en-US" sz="2800" dirty="0" smtClean="0"/>
              <a:t>						</a:t>
            </a:r>
            <a:r>
              <a:rPr lang="en-US" sz="2800" dirty="0"/>
              <a:t> </a:t>
            </a:r>
            <a:r>
              <a:rPr lang="en-US" sz="2800" dirty="0" smtClean="0"/>
              <a:t>Sections </a:t>
            </a:r>
            <a:r>
              <a:rPr lang="en-US" sz="2800" dirty="0" smtClean="0"/>
              <a:t>14, 15, 16, 17, 30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38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 from Last Time?</a:t>
            </a:r>
          </a:p>
        </p:txBody>
      </p:sp>
    </p:spTree>
    <p:extLst>
      <p:ext uri="{BB962C8B-B14F-4D97-AF65-F5344CB8AC3E}">
        <p14:creationId xmlns:p14="http://schemas.microsoft.com/office/powerpoint/2010/main" val="313580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ASCII table (adapted from):</a:t>
            </a:r>
          </a:p>
          <a:p>
            <a:pPr lvl="1"/>
            <a:r>
              <a:rPr lang="en-US" sz="1600" dirty="0"/>
              <a:t>https://commons.wikimedia.org/wiki/File:ASCII-Table-wide.svg</a:t>
            </a:r>
            <a:endParaRPr lang="en-US" sz="1600" dirty="0" smtClean="0"/>
          </a:p>
          <a:p>
            <a:r>
              <a:rPr lang="en-US" sz="2000" dirty="0" smtClean="0"/>
              <a:t>Generic kitten:</a:t>
            </a:r>
          </a:p>
          <a:p>
            <a:pPr lvl="1"/>
            <a:r>
              <a:rPr lang="en-US" sz="1600" dirty="0"/>
              <a:t>http://www.publicdomainpictures.net/view-image.php?image=87454</a:t>
            </a:r>
          </a:p>
          <a:p>
            <a:r>
              <a:rPr lang="en-US" sz="2000" dirty="0" smtClean="0"/>
              <a:t>Generic puppy:</a:t>
            </a:r>
          </a:p>
          <a:p>
            <a:pPr lvl="1"/>
            <a:r>
              <a:rPr lang="en-US" sz="1600" dirty="0"/>
              <a:t>http://www.publicdomainpictures.net/view-image.php?image=192231</a:t>
            </a:r>
          </a:p>
          <a:p>
            <a:r>
              <a:rPr lang="en-US" sz="2000" dirty="0" smtClean="0"/>
              <a:t>John von Neumann:</a:t>
            </a:r>
          </a:p>
          <a:p>
            <a:pPr lvl="1"/>
            <a:r>
              <a:rPr lang="en-US" sz="1600" dirty="0"/>
              <a:t>https://en.wikipedia.org/wiki/File:JohnvonNeumann-LosAlamos.gif</a:t>
            </a:r>
            <a:endParaRPr lang="en-US" sz="1600" dirty="0" smtClean="0"/>
          </a:p>
          <a:p>
            <a:r>
              <a:rPr lang="en-US" sz="2000" dirty="0" smtClean="0"/>
              <a:t>ENIAC (adapted from):</a:t>
            </a:r>
          </a:p>
          <a:p>
            <a:pPr lvl="1"/>
            <a:r>
              <a:rPr lang="en-US" sz="1600" dirty="0"/>
              <a:t>https://</a:t>
            </a:r>
            <a:r>
              <a:rPr lang="en-US" sz="1600" dirty="0" smtClean="0"/>
              <a:t>commons.wikimedia.org/wiki/File:Eniac.jpg</a:t>
            </a:r>
          </a:p>
          <a:p>
            <a:r>
              <a:rPr lang="en-US" sz="2000" dirty="0" smtClean="0"/>
              <a:t>ENIAC programmers (adapted from):</a:t>
            </a:r>
          </a:p>
          <a:p>
            <a:pPr lvl="1"/>
            <a:r>
              <a:rPr lang="en-US" sz="1600" dirty="0"/>
              <a:t>https://</a:t>
            </a:r>
            <a:r>
              <a:rPr lang="en-US" sz="1600" dirty="0" smtClean="0"/>
              <a:t>commons.wikimedia.org/wiki/File:Reprogramming_ENIAC.png</a:t>
            </a:r>
          </a:p>
          <a:p>
            <a:r>
              <a:rPr lang="en-US" sz="2000" dirty="0" smtClean="0"/>
              <a:t>Mad emoji (adapted from):</a:t>
            </a:r>
          </a:p>
          <a:p>
            <a:pPr lvl="1"/>
            <a:r>
              <a:rPr lang="en-US" sz="1600" dirty="0"/>
              <a:t>https://commons.wikimedia.org/wiki/File:Twemoji_1f620.svg</a:t>
            </a:r>
            <a:endParaRPr lang="en-US" sz="16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To understand more about how data is represented inside the computer</a:t>
            </a:r>
          </a:p>
          <a:p>
            <a:pPr lvl="1"/>
            <a:r>
              <a:rPr lang="en-US" altLang="en-US" dirty="0" smtClean="0"/>
              <a:t>ASCII values</a:t>
            </a:r>
          </a:p>
          <a:p>
            <a:r>
              <a:rPr lang="en-US" altLang="en-US" dirty="0" smtClean="0"/>
              <a:t>To see the benefits of short circuit evaluation</a:t>
            </a:r>
          </a:p>
          <a:p>
            <a:endParaRPr lang="en-US" altLang="en-US" dirty="0"/>
          </a:p>
          <a:p>
            <a:r>
              <a:rPr lang="en-US" altLang="en-US" dirty="0"/>
              <a:t>To discuss details of Project 3</a:t>
            </a:r>
          </a:p>
          <a:p>
            <a:pPr lvl="1"/>
            <a:r>
              <a:rPr lang="en-US" altLang="en-US" dirty="0" smtClean="0"/>
              <a:t>How many boards to have?</a:t>
            </a:r>
            <a:endParaRPr lang="en-US" altLang="en-US" dirty="0"/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7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ASCII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0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ASCII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ASCII is how text is represented in computers</a:t>
            </a:r>
          </a:p>
          <a:p>
            <a:pPr lvl="1"/>
            <a:r>
              <a:rPr lang="en-US" dirty="0" smtClean="0"/>
              <a:t>Just like binary is how numbers are represented</a:t>
            </a:r>
          </a:p>
          <a:p>
            <a:pPr lvl="3"/>
            <a:endParaRPr lang="en-US" dirty="0"/>
          </a:p>
          <a:p>
            <a:r>
              <a:rPr lang="en-US" dirty="0" smtClean="0"/>
              <a:t>In ASCII, every character has a unique,  individual numerical code</a:t>
            </a:r>
          </a:p>
          <a:p>
            <a:pPr lvl="1"/>
            <a:r>
              <a:rPr lang="en-US" dirty="0" smtClean="0"/>
              <a:t>Lowercase and uppercase characters are separate</a:t>
            </a:r>
          </a:p>
          <a:p>
            <a:pPr lvl="1"/>
            <a:r>
              <a:rPr lang="en-US" dirty="0" smtClean="0"/>
              <a:t>Codes go from 0 to 127</a:t>
            </a:r>
          </a:p>
          <a:p>
            <a:pPr lvl="2"/>
            <a:r>
              <a:rPr lang="en-US" sz="2800" dirty="0" smtClean="0"/>
              <a:t>Why 127?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4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29362"/>
            <a:ext cx="7620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0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29362"/>
            <a:ext cx="7620000" cy="50673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 flipH="1">
            <a:off x="876693" y="1381677"/>
            <a:ext cx="2460396" cy="4394235"/>
          </a:xfrm>
          <a:prstGeom prst="roundRect">
            <a:avLst>
              <a:gd name="adj" fmla="val 5939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4236" y="523788"/>
            <a:ext cx="1498136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“control” characters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 flipH="1">
            <a:off x="3337089" y="1381677"/>
            <a:ext cx="1611983" cy="4394235"/>
          </a:xfrm>
          <a:prstGeom prst="roundRect">
            <a:avLst>
              <a:gd name="adj" fmla="val 5939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8517" y="5786737"/>
            <a:ext cx="1529125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symbols &amp; numbers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flipH="1">
            <a:off x="4949071" y="1381677"/>
            <a:ext cx="1570553" cy="4394235"/>
          </a:xfrm>
          <a:prstGeom prst="roundRect">
            <a:avLst>
              <a:gd name="adj" fmla="val 5939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81462" y="523787"/>
            <a:ext cx="1489825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uppercase letters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 flipH="1">
            <a:off x="6530620" y="1381677"/>
            <a:ext cx="1698978" cy="4394235"/>
          </a:xfrm>
          <a:prstGeom prst="roundRect">
            <a:avLst>
              <a:gd name="adj" fmla="val 5939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81477" y="5786737"/>
            <a:ext cx="161164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lowercase letters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19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u="sng" dirty="0" smtClean="0"/>
              <a:t>values</a:t>
            </a:r>
            <a:r>
              <a:rPr lang="en-US" dirty="0" smtClean="0"/>
              <a:t> of the ASCII characters are used when comparing strings together</a:t>
            </a:r>
          </a:p>
          <a:p>
            <a:pPr lvl="1"/>
            <a:r>
              <a:rPr lang="en-US" dirty="0" smtClean="0"/>
              <a:t>Which can lead to some “weird” results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"cat" &lt; "dog"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"cat" &lt; "Dog"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"DOG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&lt; "dog"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551724" y="4216767"/>
            <a:ext cx="3587711" cy="2291947"/>
            <a:chOff x="5551724" y="4216767"/>
            <a:chExt cx="3587711" cy="22919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1724" y="4737664"/>
              <a:ext cx="1123554" cy="125015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871028" y="4978019"/>
              <a:ext cx="52290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&lt;</a:t>
              </a:r>
              <a:endParaRPr lang="en-US" sz="4400" dirty="0">
                <a:solidFill>
                  <a:prstClr val="black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52780" y="4216767"/>
              <a:ext cx="1686655" cy="2291947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6868649" y="4978019"/>
            <a:ext cx="522900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endParaRPr lang="en-US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9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37247</TotalTime>
  <Words>1043</Words>
  <Application>Microsoft Office PowerPoint</Application>
  <PresentationFormat>On-screen Show (4:3)</PresentationFormat>
  <Paragraphs>234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ＭＳ Ｐゴシック</vt:lpstr>
      <vt:lpstr>Arial</vt:lpstr>
      <vt:lpstr>Calibri</vt:lpstr>
      <vt:lpstr>Courier New</vt:lpstr>
      <vt:lpstr>Office Theme</vt:lpstr>
      <vt:lpstr>CMSC201  Computer Science I for Majors  Lecture 22 – Project 3 and Miscellaneous Topics</vt:lpstr>
      <vt:lpstr>Last Class We Covered</vt:lpstr>
      <vt:lpstr>Any Questions from Last Time?</vt:lpstr>
      <vt:lpstr>Today’s Objectives</vt:lpstr>
      <vt:lpstr>ASCII Values</vt:lpstr>
      <vt:lpstr>ASCII Values</vt:lpstr>
      <vt:lpstr>PowerPoint Presentation</vt:lpstr>
      <vt:lpstr>PowerPoint Presentation</vt:lpstr>
      <vt:lpstr>Comparing Strings</vt:lpstr>
      <vt:lpstr>More on Comparing Strings</vt:lpstr>
      <vt:lpstr>Rules for Comparisons</vt:lpstr>
      <vt:lpstr>ASCII Characters to ASCII Values</vt:lpstr>
      <vt:lpstr>Using chr() and ord()</vt:lpstr>
      <vt:lpstr>“Short Circuit” Evaluation</vt:lpstr>
      <vt:lpstr>Review: Complex Expressions</vt:lpstr>
      <vt:lpstr>Short Circuit Evaluation</vt:lpstr>
      <vt:lpstr>Short Circuit Evaluation – Rules</vt:lpstr>
      <vt:lpstr>Short Circuiting – and</vt:lpstr>
      <vt:lpstr>Short Circuiting – or</vt:lpstr>
      <vt:lpstr>Causing Errors</vt:lpstr>
      <vt:lpstr>Simplifying Conditionals</vt:lpstr>
      <vt:lpstr>Project 3</vt:lpstr>
      <vt:lpstr>Do Not Cheat on Project 3</vt:lpstr>
      <vt:lpstr>Boards in Project 3</vt:lpstr>
      <vt:lpstr>PowerPoint Presentation</vt:lpstr>
      <vt:lpstr>PowerPoint Presentation</vt:lpstr>
      <vt:lpstr>PowerPoint Presentation</vt:lpstr>
      <vt:lpstr>Announcements</vt:lpstr>
      <vt:lpstr>Final Exam Locations</vt:lpstr>
      <vt:lpstr>Image Sources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451</cp:revision>
  <dcterms:created xsi:type="dcterms:W3CDTF">2014-05-05T14:25:42Z</dcterms:created>
  <dcterms:modified xsi:type="dcterms:W3CDTF">2018-04-30T22:12:58Z</dcterms:modified>
</cp:coreProperties>
</file>